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png"/>
  <Override PartName="/ppt/notesSlides/notesSlide7.xml" ContentType="application/vnd.openxmlformats-officedocument.presentationml.notesSlide+xml"/>
  <Override PartName="/ppt/media/image14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8" r:id="rId2"/>
    <p:sldId id="289" r:id="rId3"/>
    <p:sldId id="290" r:id="rId4"/>
    <p:sldId id="330" r:id="rId5"/>
    <p:sldId id="338" r:id="rId6"/>
    <p:sldId id="299" r:id="rId7"/>
    <p:sldId id="337" r:id="rId8"/>
    <p:sldId id="297" r:id="rId9"/>
    <p:sldId id="325" r:id="rId10"/>
    <p:sldId id="332" r:id="rId11"/>
    <p:sldId id="328" r:id="rId12"/>
    <p:sldId id="306" r:id="rId13"/>
    <p:sldId id="327" r:id="rId14"/>
    <p:sldId id="333" r:id="rId15"/>
    <p:sldId id="335" r:id="rId16"/>
    <p:sldId id="331" r:id="rId17"/>
    <p:sldId id="334" r:id="rId18"/>
    <p:sldId id="324" r:id="rId19"/>
    <p:sldId id="336" r:id="rId20"/>
    <p:sldId id="319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75F"/>
    <a:srgbClr val="442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340"/>
  </p:normalViewPr>
  <p:slideViewPr>
    <p:cSldViewPr snapToGrid="0">
      <p:cViewPr varScale="1">
        <p:scale>
          <a:sx n="166" d="100"/>
          <a:sy n="166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BE76-29C8-41AB-8544-889D89FA4F96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D677-048F-409F-AACD-0A0B5EF6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6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99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3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8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81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12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978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604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34D7E-DDC1-43BA-BA84-4A1CFE3D34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1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4672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277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466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643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0353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0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592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2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579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2892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638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13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7975-6AF7-4301-9DC5-87C074AA59D1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5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3" name="对角圆角矩形 2"/>
          <p:cNvSpPr/>
          <p:nvPr/>
        </p:nvSpPr>
        <p:spPr>
          <a:xfrm>
            <a:off x="1581488" y="1461408"/>
            <a:ext cx="6155194" cy="1756228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81488" y="1737633"/>
            <a:ext cx="185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2018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9801" y="1800913"/>
            <a:ext cx="4692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Bubbles under the Sun</a:t>
            </a: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61932" y="2460908"/>
            <a:ext cx="49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——Prediction of Next Stock Disaster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CC44BC-1D3D-8543-BE24-DF511B97DDD8}"/>
              </a:ext>
            </a:extLst>
          </p:cNvPr>
          <p:cNvSpPr txBox="1"/>
          <p:nvPr/>
        </p:nvSpPr>
        <p:spPr>
          <a:xfrm>
            <a:off x="7020402" y="3441904"/>
            <a:ext cx="220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</a:rPr>
              <a:t>Group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：</a:t>
            </a:r>
            <a:endParaRPr kumimoji="1" lang="en-US" altLang="zh-CN" sz="1800" b="1" dirty="0">
              <a:solidFill>
                <a:schemeClr val="bg1"/>
              </a:solidFill>
            </a:endParaRPr>
          </a:p>
          <a:p>
            <a:r>
              <a:rPr kumimoji="1" lang="en-US" altLang="zh-CN" sz="1800" b="1" dirty="0">
                <a:solidFill>
                  <a:schemeClr val="bg1"/>
                </a:solidFill>
              </a:rPr>
              <a:t>Zhang </a:t>
            </a:r>
            <a:r>
              <a:rPr kumimoji="1" lang="en-US" altLang="zh-CN" sz="1800" b="1" dirty="0" err="1">
                <a:solidFill>
                  <a:schemeClr val="bg1"/>
                </a:solidFill>
              </a:rPr>
              <a:t>Jingwei</a:t>
            </a:r>
            <a:endParaRPr kumimoji="1" lang="en-US" altLang="zh-CN" sz="1800" b="1" dirty="0">
              <a:solidFill>
                <a:schemeClr val="bg1"/>
              </a:solidFill>
            </a:endParaRPr>
          </a:p>
          <a:p>
            <a:r>
              <a:rPr kumimoji="1" lang="en-US" altLang="zh-CN" sz="1800" b="1" dirty="0">
                <a:solidFill>
                  <a:schemeClr val="bg1"/>
                </a:solidFill>
              </a:rPr>
              <a:t>Zhang </a:t>
            </a:r>
            <a:r>
              <a:rPr kumimoji="1" lang="en-US" altLang="zh-CN" sz="1800" b="1" dirty="0" err="1">
                <a:solidFill>
                  <a:schemeClr val="bg1"/>
                </a:solidFill>
              </a:rPr>
              <a:t>Bohan</a:t>
            </a:r>
            <a:endParaRPr kumimoji="1" lang="en-US" altLang="zh-CN" sz="1800" b="1" dirty="0">
              <a:solidFill>
                <a:schemeClr val="bg1"/>
              </a:solidFill>
            </a:endParaRPr>
          </a:p>
          <a:p>
            <a:r>
              <a:rPr kumimoji="1" lang="en-US" altLang="zh-CN" sz="1800" b="1" dirty="0">
                <a:solidFill>
                  <a:schemeClr val="bg1"/>
                </a:solidFill>
              </a:rPr>
              <a:t>Zhang</a:t>
            </a:r>
            <a:r>
              <a:rPr kumimoji="1" lang="zh-CN" altLang="en-US" sz="18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800" b="1" dirty="0" err="1">
                <a:solidFill>
                  <a:schemeClr val="bg1"/>
                </a:solidFill>
              </a:rPr>
              <a:t>Zichun</a:t>
            </a:r>
            <a:endParaRPr kumimoji="1" lang="en-US" altLang="zh-CN" sz="1800" b="1" dirty="0">
              <a:solidFill>
                <a:schemeClr val="bg1"/>
              </a:solidFill>
            </a:endParaRPr>
          </a:p>
          <a:p>
            <a:r>
              <a:rPr kumimoji="1" lang="en-US" altLang="zh-CN" sz="1800" b="1" dirty="0">
                <a:solidFill>
                  <a:schemeClr val="bg1"/>
                </a:solidFill>
              </a:rPr>
              <a:t>Jiang </a:t>
            </a:r>
            <a:r>
              <a:rPr kumimoji="1" lang="en-US" altLang="zh-CN" sz="1800" b="1" dirty="0" err="1">
                <a:solidFill>
                  <a:schemeClr val="bg1"/>
                </a:solidFill>
              </a:rPr>
              <a:t>Nixuan</a:t>
            </a:r>
            <a:endParaRPr kumimoji="1"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38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E280E8-9838-4808-9330-5A237DDD6C95}"/>
              </a:ext>
            </a:extLst>
          </p:cNvPr>
          <p:cNvSpPr txBox="1"/>
          <p:nvPr/>
        </p:nvSpPr>
        <p:spPr>
          <a:xfrm>
            <a:off x="66474" y="306217"/>
            <a:ext cx="9423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Factors:</a:t>
            </a:r>
            <a:endParaRPr lang="e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80927B-6364-459A-B03C-0908A0234787}"/>
              </a:ext>
            </a:extLst>
          </p:cNvPr>
          <p:cNvSpPr txBox="1"/>
          <p:nvPr/>
        </p:nvSpPr>
        <p:spPr>
          <a:xfrm>
            <a:off x="324638" y="1444644"/>
            <a:ext cx="64927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U.S. Unemployment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  <a:p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3F53D-6268-814D-AAC7-7DB40C1F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27" y="2361564"/>
            <a:ext cx="3346504" cy="2007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2F5D58-4092-E84D-A8F3-F635A825FE6D}"/>
              </a:ext>
            </a:extLst>
          </p:cNvPr>
          <p:cNvSpPr/>
          <p:nvPr/>
        </p:nvSpPr>
        <p:spPr>
          <a:xfrm>
            <a:off x="4132661" y="1444690"/>
            <a:ext cx="443503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Interest</a:t>
            </a:r>
            <a:r>
              <a:rPr lang="e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 </a:t>
            </a:r>
            <a:r>
              <a:rPr lang="en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Rate of U.S. Federal Reserve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F8050A-C267-4D4C-A792-05A61D6C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9" y="2121798"/>
            <a:ext cx="3112499" cy="22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7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5" name="直角三角形 302"/>
          <p:cNvSpPr>
            <a:spLocks noChangeArrowheads="1"/>
          </p:cNvSpPr>
          <p:nvPr/>
        </p:nvSpPr>
        <p:spPr bwMode="auto">
          <a:xfrm rot="5400000">
            <a:off x="3472458" y="1086446"/>
            <a:ext cx="513159" cy="561975"/>
          </a:xfrm>
          <a:prstGeom prst="rtTriangle">
            <a:avLst/>
          </a:prstGeom>
          <a:solidFill>
            <a:srgbClr val="F2F2F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91" name="文本框 308"/>
          <p:cNvSpPr>
            <a:spLocks noChangeArrowheads="1"/>
          </p:cNvSpPr>
          <p:nvPr/>
        </p:nvSpPr>
        <p:spPr bwMode="auto">
          <a:xfrm>
            <a:off x="6295864" y="-13159"/>
            <a:ext cx="2153841" cy="40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13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your text here and write down your opinion here</a:t>
            </a:r>
            <a:endParaRPr lang="zh-CN" altLang="en-US" sz="1013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BC7A553-A8F0-B241-AE65-8D4A7937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56" y="494773"/>
            <a:ext cx="4818278" cy="225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FB3EDA-A69E-9C43-95CD-021EAFACD456}"/>
              </a:ext>
            </a:extLst>
          </p:cNvPr>
          <p:cNvSpPr txBox="1"/>
          <p:nvPr/>
        </p:nvSpPr>
        <p:spPr>
          <a:xfrm>
            <a:off x="816060" y="85910"/>
            <a:ext cx="60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U.S. Unemployment Rate VS.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S</a:t>
            </a: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&amp;P 500 Index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6" y="2750000"/>
            <a:ext cx="5231112" cy="23625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41604" y="560203"/>
            <a:ext cx="17164" cy="453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87317" y="533071"/>
            <a:ext cx="17164" cy="453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46070" y="532306"/>
            <a:ext cx="17164" cy="453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20859" y="536172"/>
            <a:ext cx="17164" cy="453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72857" y="530754"/>
            <a:ext cx="17164" cy="453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657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8B349A59-3A6B-4698-ADDF-8552EE75E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57" y="2666771"/>
            <a:ext cx="5483064" cy="23625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421D5C-77EB-F14A-A96D-A2EA7000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35" y="155977"/>
            <a:ext cx="5356686" cy="266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85" name="直角三角形 302"/>
          <p:cNvSpPr>
            <a:spLocks noChangeArrowheads="1"/>
          </p:cNvSpPr>
          <p:nvPr/>
        </p:nvSpPr>
        <p:spPr bwMode="auto">
          <a:xfrm rot="5400000">
            <a:off x="3472458" y="1086446"/>
            <a:ext cx="513159" cy="561975"/>
          </a:xfrm>
          <a:prstGeom prst="rtTriangle">
            <a:avLst/>
          </a:prstGeom>
          <a:solidFill>
            <a:srgbClr val="F2F2F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91" name="文本框 308"/>
          <p:cNvSpPr>
            <a:spLocks noChangeArrowheads="1"/>
          </p:cNvSpPr>
          <p:nvPr/>
        </p:nvSpPr>
        <p:spPr bwMode="auto">
          <a:xfrm>
            <a:off x="6295864" y="-13159"/>
            <a:ext cx="2153841" cy="40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13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your text here and write down your opinion here</a:t>
            </a:r>
            <a:endParaRPr lang="zh-CN" altLang="en-US" sz="1013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E1EAE-D324-8543-859F-583CE3A16CB3}"/>
              </a:ext>
            </a:extLst>
          </p:cNvPr>
          <p:cNvSpPr txBox="1"/>
          <p:nvPr/>
        </p:nvSpPr>
        <p:spPr>
          <a:xfrm>
            <a:off x="1400006" y="96654"/>
            <a:ext cx="7221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Change in Interest Rate of U.S. Federal Reserve </a:t>
            </a:r>
          </a:p>
          <a:p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79768" y="215672"/>
            <a:ext cx="0" cy="476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63429" y="296832"/>
            <a:ext cx="0" cy="476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1732" y="196326"/>
            <a:ext cx="0" cy="477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40038" y="195553"/>
            <a:ext cx="0" cy="4780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42261" y="215672"/>
            <a:ext cx="0" cy="4777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16640" y="210253"/>
            <a:ext cx="0" cy="4777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91013" y="209467"/>
            <a:ext cx="0" cy="4777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4891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627086" y="0"/>
            <a:ext cx="0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42093" y="912214"/>
            <a:ext cx="738664" cy="2376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Contents</a:t>
            </a:r>
            <a:r>
              <a:rPr lang="zh-TW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</a:rPr>
              <a:t>0</a:t>
            </a: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2627086" y="2218544"/>
            <a:ext cx="5632494" cy="929389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627086" y="2390850"/>
            <a:ext cx="608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Stock Disaster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76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421D5C-77EB-F14A-A96D-A2EA7000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9" y="549663"/>
            <a:ext cx="8524761" cy="42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85" name="直角三角形 302"/>
          <p:cNvSpPr>
            <a:spLocks noChangeArrowheads="1"/>
          </p:cNvSpPr>
          <p:nvPr/>
        </p:nvSpPr>
        <p:spPr bwMode="auto">
          <a:xfrm rot="5400000">
            <a:off x="3472458" y="1086446"/>
            <a:ext cx="513159" cy="561975"/>
          </a:xfrm>
          <a:prstGeom prst="rtTriangle">
            <a:avLst/>
          </a:prstGeom>
          <a:solidFill>
            <a:srgbClr val="F2F2F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91" name="文本框 308"/>
          <p:cNvSpPr>
            <a:spLocks noChangeArrowheads="1"/>
          </p:cNvSpPr>
          <p:nvPr/>
        </p:nvSpPr>
        <p:spPr bwMode="auto">
          <a:xfrm>
            <a:off x="6295864" y="-13159"/>
            <a:ext cx="2153841" cy="40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13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your text here and write down your opinion here</a:t>
            </a:r>
            <a:endParaRPr lang="zh-CN" altLang="en-US" sz="1013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E1EAE-D324-8543-859F-583CE3A16CB3}"/>
              </a:ext>
            </a:extLst>
          </p:cNvPr>
          <p:cNvSpPr txBox="1"/>
          <p:nvPr/>
        </p:nvSpPr>
        <p:spPr>
          <a:xfrm>
            <a:off x="1400006" y="96654"/>
            <a:ext cx="7221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The </a:t>
            </a: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Interest Rate </a:t>
            </a:r>
            <a:r>
              <a:rPr lang="en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of U.S</a:t>
            </a: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. Federal Reserve </a:t>
            </a:r>
          </a:p>
          <a:p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891C75F-80EC-4F08-B280-A4B3C39051DE}"/>
              </a:ext>
            </a:extLst>
          </p:cNvPr>
          <p:cNvCxnSpPr>
            <a:cxnSpLocks/>
          </p:cNvCxnSpPr>
          <p:nvPr/>
        </p:nvCxnSpPr>
        <p:spPr>
          <a:xfrm>
            <a:off x="580671" y="818998"/>
            <a:ext cx="40947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A6D39F-1B38-4AE8-991C-038ADB7A0FD6}"/>
              </a:ext>
            </a:extLst>
          </p:cNvPr>
          <p:cNvCxnSpPr>
            <a:cxnSpLocks/>
          </p:cNvCxnSpPr>
          <p:nvPr/>
        </p:nvCxnSpPr>
        <p:spPr>
          <a:xfrm>
            <a:off x="580671" y="1988600"/>
            <a:ext cx="326089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B4D8B99-070F-4132-8BF1-ADAC1BA1C747}"/>
              </a:ext>
            </a:extLst>
          </p:cNvPr>
          <p:cNvCxnSpPr>
            <a:cxnSpLocks/>
          </p:cNvCxnSpPr>
          <p:nvPr/>
        </p:nvCxnSpPr>
        <p:spPr>
          <a:xfrm>
            <a:off x="538287" y="2443996"/>
            <a:ext cx="502927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4FE14BB-6717-44F9-9F8D-C59C4DC4EDE6}"/>
              </a:ext>
            </a:extLst>
          </p:cNvPr>
          <p:cNvSpPr/>
          <p:nvPr/>
        </p:nvSpPr>
        <p:spPr>
          <a:xfrm>
            <a:off x="8056461" y="3462816"/>
            <a:ext cx="449084" cy="449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212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5" name="直角三角形 302"/>
          <p:cNvSpPr>
            <a:spLocks noChangeArrowheads="1"/>
          </p:cNvSpPr>
          <p:nvPr/>
        </p:nvSpPr>
        <p:spPr bwMode="auto">
          <a:xfrm rot="5400000">
            <a:off x="3472458" y="1086446"/>
            <a:ext cx="513159" cy="561975"/>
          </a:xfrm>
          <a:prstGeom prst="rtTriangle">
            <a:avLst/>
          </a:prstGeom>
          <a:solidFill>
            <a:srgbClr val="F2F2F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91" name="文本框 308"/>
          <p:cNvSpPr>
            <a:spLocks noChangeArrowheads="1"/>
          </p:cNvSpPr>
          <p:nvPr/>
        </p:nvSpPr>
        <p:spPr bwMode="auto">
          <a:xfrm>
            <a:off x="6295864" y="-13159"/>
            <a:ext cx="2153841" cy="40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13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your text here and write down your opinion here</a:t>
            </a:r>
            <a:endParaRPr lang="zh-CN" altLang="en-US" sz="1013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F9907-68C6-4C65-809D-2D0B1C11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86" y="531603"/>
            <a:ext cx="6942073" cy="4169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05C98-F9A0-9541-B70D-E37D6FA3D1F1}"/>
              </a:ext>
            </a:extLst>
          </p:cNvPr>
          <p:cNvSpPr txBox="1"/>
          <p:nvPr/>
        </p:nvSpPr>
        <p:spPr>
          <a:xfrm flipH="1">
            <a:off x="5377781" y="675235"/>
            <a:ext cx="54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0850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5" y="1186142"/>
            <a:ext cx="7607691" cy="2857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28" y="561519"/>
            <a:ext cx="6157494" cy="55969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28519" y="664341"/>
            <a:ext cx="6099095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/>
                <a:ea typeface="inherit"/>
              </a:rPr>
              <a:t>The lower the unemployment rate, the better?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436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5" name="直角三角形 302"/>
          <p:cNvSpPr>
            <a:spLocks noChangeArrowheads="1"/>
          </p:cNvSpPr>
          <p:nvPr/>
        </p:nvSpPr>
        <p:spPr bwMode="auto">
          <a:xfrm rot="5400000">
            <a:off x="3472458" y="1086446"/>
            <a:ext cx="513159" cy="561975"/>
          </a:xfrm>
          <a:prstGeom prst="rtTriangle">
            <a:avLst/>
          </a:prstGeom>
          <a:solidFill>
            <a:srgbClr val="F2F2F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91" name="文本框 308"/>
          <p:cNvSpPr>
            <a:spLocks noChangeArrowheads="1"/>
          </p:cNvSpPr>
          <p:nvPr/>
        </p:nvSpPr>
        <p:spPr bwMode="auto">
          <a:xfrm>
            <a:off x="6295864" y="-13159"/>
            <a:ext cx="2153841" cy="40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13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your text here and write down your opinion here</a:t>
            </a:r>
            <a:endParaRPr lang="zh-CN" altLang="en-US" sz="1013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BC7A553-A8F0-B241-AE65-8D4A7937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3" y="889472"/>
            <a:ext cx="8802311" cy="412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FB3EDA-A69E-9C43-95CD-021EAFACD456}"/>
              </a:ext>
            </a:extLst>
          </p:cNvPr>
          <p:cNvSpPr txBox="1"/>
          <p:nvPr/>
        </p:nvSpPr>
        <p:spPr>
          <a:xfrm>
            <a:off x="816060" y="85910"/>
            <a:ext cx="60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 </a:t>
            </a: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U.S. Unemployment Rate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8AB7E9F-9A4D-4CD3-9FCF-31F484FC5C16}"/>
              </a:ext>
            </a:extLst>
          </p:cNvPr>
          <p:cNvCxnSpPr>
            <a:cxnSpLocks/>
          </p:cNvCxnSpPr>
          <p:nvPr/>
        </p:nvCxnSpPr>
        <p:spPr>
          <a:xfrm>
            <a:off x="386789" y="4510865"/>
            <a:ext cx="3162598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8489E24-BD07-4276-83EC-1B1F621270F5}"/>
              </a:ext>
            </a:extLst>
          </p:cNvPr>
          <p:cNvCxnSpPr>
            <a:cxnSpLocks/>
          </p:cNvCxnSpPr>
          <p:nvPr/>
        </p:nvCxnSpPr>
        <p:spPr>
          <a:xfrm>
            <a:off x="386789" y="4181717"/>
            <a:ext cx="5002219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FEA6A7-708F-47DE-A2BD-DCBF95237A48}"/>
              </a:ext>
            </a:extLst>
          </p:cNvPr>
          <p:cNvCxnSpPr>
            <a:cxnSpLocks/>
          </p:cNvCxnSpPr>
          <p:nvPr/>
        </p:nvCxnSpPr>
        <p:spPr>
          <a:xfrm>
            <a:off x="360634" y="4550547"/>
            <a:ext cx="808907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134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DA6D2A-76E6-BE4A-A428-A5FC68BA6220}"/>
              </a:ext>
            </a:extLst>
          </p:cNvPr>
          <p:cNvSpPr/>
          <p:nvPr/>
        </p:nvSpPr>
        <p:spPr>
          <a:xfrm>
            <a:off x="2286000" y="231783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FE16B5-AD47-5F4D-AD9C-3C1D3E40B477}"/>
              </a:ext>
            </a:extLst>
          </p:cNvPr>
          <p:cNvSpPr/>
          <p:nvPr/>
        </p:nvSpPr>
        <p:spPr>
          <a:xfrm>
            <a:off x="2286000" y="231783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2BCBB-52A5-AA41-B8BB-6EF2343E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4"/>
            <a:ext cx="9144000" cy="5143500"/>
          </a:xfrm>
          <a:prstGeom prst="rect">
            <a:avLst/>
          </a:prstGeom>
        </p:spPr>
      </p:pic>
      <p:sp>
        <p:nvSpPr>
          <p:cNvPr id="7" name="对角圆角矩形 6">
            <a:extLst>
              <a:ext uri="{FF2B5EF4-FFF2-40B4-BE49-F238E27FC236}">
                <a16:creationId xmlns:a16="http://schemas.microsoft.com/office/drawing/2014/main" id="{124B8716-E9F5-7445-BE1C-478DA81304B3}"/>
              </a:ext>
            </a:extLst>
          </p:cNvPr>
          <p:cNvSpPr/>
          <p:nvPr/>
        </p:nvSpPr>
        <p:spPr>
          <a:xfrm>
            <a:off x="0" y="3800532"/>
            <a:ext cx="9293902" cy="1342968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79A3741C-3866-A44B-A901-38B40360A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74" y="4118329"/>
            <a:ext cx="8467805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" altLang="zh-CN" sz="2000" b="1" dirty="0">
                <a:latin typeface="微软雅黑" charset="0"/>
                <a:ea typeface="微软雅黑" charset="0"/>
                <a:sym typeface="Arial" charset="0"/>
              </a:rPr>
              <a:t>We</a:t>
            </a:r>
            <a:r>
              <a:rPr lang="en-US" altLang="zh-CN" sz="2000" b="1" dirty="0">
                <a:latin typeface="微软雅黑" charset="0"/>
                <a:ea typeface="微软雅黑" charset="0"/>
                <a:sym typeface="Arial" charset="0"/>
              </a:rPr>
              <a:t> assume that </a:t>
            </a:r>
            <a:r>
              <a:rPr lang="en" altLang="zh-CN" sz="2000" b="1" dirty="0">
                <a:latin typeface="微软雅黑" charset="0"/>
                <a:ea typeface="微软雅黑" charset="0"/>
                <a:sym typeface="Arial" charset="0"/>
              </a:rPr>
              <a:t>the next stock disaster would occur around 2020</a:t>
            </a:r>
            <a:endParaRPr lang="en-US" altLang="zh-CN" sz="2000" b="1" dirty="0">
              <a:latin typeface="微软雅黑" charset="0"/>
              <a:ea typeface="微软雅黑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54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E7B61-E598-481A-9261-F0A6C3E9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2" y="1208266"/>
            <a:ext cx="6474273" cy="3725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53A849-06BE-483B-A1E2-A3EA0C7AE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60" y="1213676"/>
            <a:ext cx="1808573" cy="1358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16AFD7-D4C9-495E-B4C9-734D88735427}"/>
              </a:ext>
            </a:extLst>
          </p:cNvPr>
          <p:cNvSpPr/>
          <p:nvPr/>
        </p:nvSpPr>
        <p:spPr>
          <a:xfrm>
            <a:off x="5924662" y="1937013"/>
            <a:ext cx="854883" cy="299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A5072F-52BF-4984-8242-61E80D785C53}"/>
              </a:ext>
            </a:extLst>
          </p:cNvPr>
          <p:cNvSpPr txBox="1"/>
          <p:nvPr/>
        </p:nvSpPr>
        <p:spPr>
          <a:xfrm>
            <a:off x="6822831" y="2609391"/>
            <a:ext cx="20158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Nouriel</a:t>
            </a:r>
            <a:r>
              <a:rPr lang="en-US" altLang="zh-CN" dirty="0"/>
              <a:t> Roubini</a:t>
            </a:r>
          </a:p>
          <a:p>
            <a:pPr algn="ctr"/>
            <a:r>
              <a:rPr lang="en-US" altLang="zh-CN" dirty="0"/>
              <a:t>The economic professor of New York University</a:t>
            </a:r>
            <a:endParaRPr lang="zh-CN" alt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288F08-536A-CF48-842D-01B3C7CAF6EF}"/>
              </a:ext>
            </a:extLst>
          </p:cNvPr>
          <p:cNvCxnSpPr/>
          <p:nvPr/>
        </p:nvCxnSpPr>
        <p:spPr>
          <a:xfrm>
            <a:off x="2927617" y="3427079"/>
            <a:ext cx="28123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F3F1B-F954-0948-BD26-E2B425C7E70F}"/>
              </a:ext>
            </a:extLst>
          </p:cNvPr>
          <p:cNvCxnSpPr>
            <a:cxnSpLocks/>
          </p:cNvCxnSpPr>
          <p:nvPr/>
        </p:nvCxnSpPr>
        <p:spPr>
          <a:xfrm>
            <a:off x="405973" y="3602531"/>
            <a:ext cx="32055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24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对角圆角矩形 2"/>
          <p:cNvSpPr/>
          <p:nvPr/>
        </p:nvSpPr>
        <p:spPr>
          <a:xfrm>
            <a:off x="2627085" y="912214"/>
            <a:ext cx="6107164" cy="608381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627086" y="0"/>
            <a:ext cx="0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对角圆角矩形 8"/>
          <p:cNvSpPr/>
          <p:nvPr/>
        </p:nvSpPr>
        <p:spPr>
          <a:xfrm>
            <a:off x="2627038" y="2070060"/>
            <a:ext cx="6107161" cy="608381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对角圆角矩形 10"/>
          <p:cNvSpPr/>
          <p:nvPr/>
        </p:nvSpPr>
        <p:spPr>
          <a:xfrm>
            <a:off x="2634341" y="3037456"/>
            <a:ext cx="6099893" cy="608381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42093" y="912214"/>
            <a:ext cx="738664" cy="17525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contents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213704-534C-AE49-8185-F2445F4FC521}"/>
              </a:ext>
            </a:extLst>
          </p:cNvPr>
          <p:cNvSpPr txBox="1"/>
          <p:nvPr/>
        </p:nvSpPr>
        <p:spPr>
          <a:xfrm>
            <a:off x="2527922" y="978176"/>
            <a:ext cx="610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 Stock</a:t>
            </a:r>
            <a:r>
              <a:rPr lang="zh-TW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Disasters in</a:t>
            </a:r>
            <a:r>
              <a:rPr lang="zh-TW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HK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D4F72C-DC34-7047-BA57-D253A693ACB2}"/>
              </a:ext>
            </a:extLst>
          </p:cNvPr>
          <p:cNvSpPr txBox="1"/>
          <p:nvPr/>
        </p:nvSpPr>
        <p:spPr>
          <a:xfrm>
            <a:off x="2527921" y="2106044"/>
            <a:ext cx="6346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Macroeconomic Environment Changes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3FF3DE-5E34-AE44-B35C-C96F13A204CD}"/>
              </a:ext>
            </a:extLst>
          </p:cNvPr>
          <p:cNvSpPr txBox="1"/>
          <p:nvPr/>
        </p:nvSpPr>
        <p:spPr>
          <a:xfrm>
            <a:off x="2527922" y="3099257"/>
            <a:ext cx="582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</a:t>
            </a:r>
            <a:r>
              <a:rPr lang="zh-TW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Stock Disaster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030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5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3" name="对角圆角矩形 2"/>
          <p:cNvSpPr/>
          <p:nvPr/>
        </p:nvSpPr>
        <p:spPr>
          <a:xfrm>
            <a:off x="1928814" y="1461408"/>
            <a:ext cx="5460542" cy="1756228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4651" y="1677802"/>
            <a:ext cx="4908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</a:t>
            </a: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Listening !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376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627086" y="0"/>
            <a:ext cx="0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42093" y="912214"/>
            <a:ext cx="738664" cy="2376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Contents</a:t>
            </a:r>
            <a:r>
              <a:rPr lang="zh-TW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</a:rPr>
              <a:t>01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2627086" y="1519464"/>
            <a:ext cx="5387920" cy="1643461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2740470" y="1872123"/>
            <a:ext cx="4315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Stock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Disasters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HK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2F5D8E-D9BB-9846-BFEB-B0D5C610830E}"/>
              </a:ext>
            </a:extLst>
          </p:cNvPr>
          <p:cNvSpPr/>
          <p:nvPr/>
        </p:nvSpPr>
        <p:spPr>
          <a:xfrm>
            <a:off x="5680377" y="2571750"/>
            <a:ext cx="2221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from 1989 to 2018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244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8">
            <a:extLst>
              <a:ext uri="{FF2B5EF4-FFF2-40B4-BE49-F238E27FC236}">
                <a16:creationId xmlns:a16="http://schemas.microsoft.com/office/drawing/2014/main" id="{483276F1-7BAE-DC4A-A31A-940806B5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9" y="636764"/>
            <a:ext cx="6408486" cy="43053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0D732-18E1-3744-9F31-B388B18EC35A}"/>
              </a:ext>
            </a:extLst>
          </p:cNvPr>
          <p:cNvSpPr txBox="1"/>
          <p:nvPr/>
        </p:nvSpPr>
        <p:spPr>
          <a:xfrm>
            <a:off x="2335949" y="175099"/>
            <a:ext cx="447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HSI Daily Price Change Ratio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8C638C-1068-A549-ACA7-9BE04F572E6C}"/>
              </a:ext>
            </a:extLst>
          </p:cNvPr>
          <p:cNvSpPr/>
          <p:nvPr/>
        </p:nvSpPr>
        <p:spPr>
          <a:xfrm>
            <a:off x="3081298" y="891348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1B89FB-6836-2349-BD49-B328617B493E}"/>
              </a:ext>
            </a:extLst>
          </p:cNvPr>
          <p:cNvSpPr/>
          <p:nvPr/>
        </p:nvSpPr>
        <p:spPr>
          <a:xfrm>
            <a:off x="5039446" y="1320373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ED2CDC-6D8C-9A44-A6DE-F06881397DFE}"/>
              </a:ext>
            </a:extLst>
          </p:cNvPr>
          <p:cNvSpPr/>
          <p:nvPr/>
        </p:nvSpPr>
        <p:spPr>
          <a:xfrm>
            <a:off x="1573947" y="1789100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08E58C-A1FA-4C4F-AE39-3704090FAEB5}"/>
              </a:ext>
            </a:extLst>
          </p:cNvPr>
          <p:cNvSpPr/>
          <p:nvPr/>
        </p:nvSpPr>
        <p:spPr>
          <a:xfrm>
            <a:off x="1573946" y="4409354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7D5CC5-7662-CC4E-BDE8-E72191D6C0D4}"/>
              </a:ext>
            </a:extLst>
          </p:cNvPr>
          <p:cNvSpPr/>
          <p:nvPr/>
        </p:nvSpPr>
        <p:spPr>
          <a:xfrm>
            <a:off x="3081298" y="3702423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18C4AD-4E3A-1841-A443-4470BB142361}"/>
              </a:ext>
            </a:extLst>
          </p:cNvPr>
          <p:cNvSpPr/>
          <p:nvPr/>
        </p:nvSpPr>
        <p:spPr>
          <a:xfrm>
            <a:off x="5039445" y="3625583"/>
            <a:ext cx="26125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3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379D2-25B5-5C4A-8D95-8934EDB7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0" y="-32679"/>
            <a:ext cx="4827749" cy="2703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8FF01-6CEB-DF44-B4F1-0C7561393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42" y="2295191"/>
            <a:ext cx="4827749" cy="290097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493630" y="949543"/>
            <a:ext cx="2340479" cy="675036"/>
            <a:chOff x="1186070" y="1650430"/>
            <a:chExt cx="2340479" cy="675036"/>
          </a:xfrm>
        </p:grpSpPr>
        <p:sp>
          <p:nvSpPr>
            <p:cNvPr id="57" name="TextBox 76"/>
            <p:cNvSpPr txBox="1"/>
            <p:nvPr/>
          </p:nvSpPr>
          <p:spPr>
            <a:xfrm>
              <a:off x="1186070" y="1650430"/>
              <a:ext cx="234047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 Index</a:t>
              </a: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 bwMode="auto">
            <a:xfrm>
              <a:off x="1463801" y="2080493"/>
              <a:ext cx="2062748" cy="244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8745" tIns="54373" rIns="108745" bIns="54373">
              <a:spAutoFit/>
            </a:bodyPr>
            <a:lstStyle>
              <a:lvl1pPr defTabSz="1087438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1087438" indent="-285750" defTabSz="1087438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2174875" indent="-228600" defTabSz="1087438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3262313" indent="-228600" defTabSz="1087438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4349750" indent="-228600" defTabSz="10874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48069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52641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57213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61785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Open Sans Light" charset="0"/>
              </a:endParaRPr>
            </a:p>
          </p:txBody>
        </p:sp>
      </p:grpSp>
      <p:sp>
        <p:nvSpPr>
          <p:cNvPr id="59" name="TextBox 76"/>
          <p:cNvSpPr txBox="1"/>
          <p:nvPr/>
        </p:nvSpPr>
        <p:spPr>
          <a:xfrm>
            <a:off x="6425316" y="3484801"/>
            <a:ext cx="244505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HSI Daily Price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</a:t>
            </a:r>
          </a:p>
        </p:txBody>
      </p:sp>
      <p:sp>
        <p:nvSpPr>
          <p:cNvPr id="12" name="对角圆角矩形 11">
            <a:extLst>
              <a:ext uri="{FF2B5EF4-FFF2-40B4-BE49-F238E27FC236}">
                <a16:creationId xmlns:a16="http://schemas.microsoft.com/office/drawing/2014/main" id="{EC666236-2E07-3548-AB18-3BDF1A78D020}"/>
              </a:ext>
            </a:extLst>
          </p:cNvPr>
          <p:cNvSpPr/>
          <p:nvPr/>
        </p:nvSpPr>
        <p:spPr>
          <a:xfrm>
            <a:off x="2429343" y="-1635668"/>
            <a:ext cx="5914558" cy="630644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693021" y="0"/>
            <a:ext cx="19184" cy="506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2241157" y="0"/>
            <a:ext cx="23814" cy="5107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784860" y="0"/>
            <a:ext cx="23727" cy="5088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3339314" y="0"/>
            <a:ext cx="23680" cy="5078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889779" y="-32679"/>
            <a:ext cx="23768" cy="509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4444320" y="0"/>
            <a:ext cx="23634" cy="5068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4989612" y="0"/>
            <a:ext cx="23608" cy="506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543694" y="-32679"/>
            <a:ext cx="23760" cy="509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97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1187"/>
          <p:cNvSpPr>
            <a:spLocks noChangeArrowheads="1"/>
          </p:cNvSpPr>
          <p:nvPr/>
        </p:nvSpPr>
        <p:spPr bwMode="auto">
          <a:xfrm rot="2735885">
            <a:off x="7818486" y="3671942"/>
            <a:ext cx="1000622" cy="10006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51460" y="1507405"/>
            <a:ext cx="8188216" cy="1874398"/>
            <a:chOff x="-482139" y="2281989"/>
            <a:chExt cx="10917621" cy="2499197"/>
          </a:xfrm>
        </p:grpSpPr>
        <p:grpSp>
          <p:nvGrpSpPr>
            <p:cNvPr id="48" name="Group 35"/>
            <p:cNvGrpSpPr>
              <a:grpSpLocks/>
            </p:cNvGrpSpPr>
            <p:nvPr/>
          </p:nvGrpSpPr>
          <p:grpSpPr bwMode="auto">
            <a:xfrm>
              <a:off x="-280145" y="2300450"/>
              <a:ext cx="10715627" cy="615950"/>
              <a:chOff x="-202" y="1529"/>
              <a:chExt cx="6750" cy="388"/>
            </a:xfrm>
          </p:grpSpPr>
          <p:sp>
            <p:nvSpPr>
              <p:cNvPr id="49" name="Rectangle 3"/>
              <p:cNvSpPr>
                <a:spLocks noChangeArrowheads="1"/>
              </p:cNvSpPr>
              <p:nvPr/>
            </p:nvSpPr>
            <p:spPr bwMode="gray">
              <a:xfrm>
                <a:off x="-202" y="1529"/>
                <a:ext cx="6750" cy="38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1013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Text Box 7"/>
              <p:cNvSpPr txBox="1">
                <a:spLocks noChangeArrowheads="1"/>
              </p:cNvSpPr>
              <p:nvPr/>
            </p:nvSpPr>
            <p:spPr bwMode="gray">
              <a:xfrm>
                <a:off x="794" y="1633"/>
                <a:ext cx="1056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sz="1013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1994</a:t>
                </a:r>
                <a:endParaRPr lang="en-US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51" name="AutoShape 9"/>
              <p:cNvSpPr>
                <a:spLocks noChangeArrowheads="1"/>
              </p:cNvSpPr>
              <p:nvPr/>
            </p:nvSpPr>
            <p:spPr bwMode="gray">
              <a:xfrm>
                <a:off x="1699" y="1633"/>
                <a:ext cx="232" cy="172"/>
              </a:xfrm>
              <a:prstGeom prst="rightArrow">
                <a:avLst>
                  <a:gd name="adj1" fmla="val 50000"/>
                  <a:gd name="adj2" fmla="val 604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1013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 Box 10"/>
              <p:cNvSpPr txBox="1">
                <a:spLocks noChangeArrowheads="1"/>
              </p:cNvSpPr>
              <p:nvPr/>
            </p:nvSpPr>
            <p:spPr bwMode="gray">
              <a:xfrm>
                <a:off x="1794" y="1633"/>
                <a:ext cx="1056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sz="1013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1997</a:t>
                </a:r>
                <a:endParaRPr lang="en-US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53" name="AutoShape 11"/>
              <p:cNvSpPr>
                <a:spLocks noChangeArrowheads="1"/>
              </p:cNvSpPr>
              <p:nvPr/>
            </p:nvSpPr>
            <p:spPr bwMode="gray">
              <a:xfrm>
                <a:off x="2668" y="1651"/>
                <a:ext cx="232" cy="172"/>
              </a:xfrm>
              <a:prstGeom prst="rightArrow">
                <a:avLst>
                  <a:gd name="adj1" fmla="val 50000"/>
                  <a:gd name="adj2" fmla="val 604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 Box 12"/>
              <p:cNvSpPr txBox="1">
                <a:spLocks noChangeArrowheads="1"/>
              </p:cNvSpPr>
              <p:nvPr/>
            </p:nvSpPr>
            <p:spPr bwMode="gray">
              <a:xfrm>
                <a:off x="4637" y="1638"/>
                <a:ext cx="1056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 sz="1013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2011</a:t>
                </a:r>
                <a:endParaRPr lang="en-US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57" name="Group 4"/>
            <p:cNvGrpSpPr>
              <a:grpSpLocks/>
            </p:cNvGrpSpPr>
            <p:nvPr/>
          </p:nvGrpSpPr>
          <p:grpSpPr bwMode="auto">
            <a:xfrm>
              <a:off x="-296020" y="2281989"/>
              <a:ext cx="1900238" cy="627436"/>
              <a:chOff x="-209" y="1965"/>
              <a:chExt cx="1197" cy="302"/>
            </a:xfrm>
            <a:solidFill>
              <a:schemeClr val="accent1"/>
            </a:solidFill>
          </p:grpSpPr>
          <p:sp>
            <p:nvSpPr>
              <p:cNvPr id="58" name="Rectangle 5"/>
              <p:cNvSpPr>
                <a:spLocks noChangeArrowheads="1"/>
              </p:cNvSpPr>
              <p:nvPr/>
            </p:nvSpPr>
            <p:spPr bwMode="invGray">
              <a:xfrm>
                <a:off x="-209" y="1965"/>
                <a:ext cx="910" cy="3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013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1989</a:t>
                </a:r>
                <a:endParaRPr lang="zh-CN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AutoShape 6"/>
              <p:cNvSpPr>
                <a:spLocks noChangeArrowheads="1"/>
              </p:cNvSpPr>
              <p:nvPr/>
            </p:nvSpPr>
            <p:spPr bwMode="invGray">
              <a:xfrm rot="5400000">
                <a:off x="858" y="2056"/>
                <a:ext cx="139" cy="120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1013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Text Box 25"/>
            <p:cNvSpPr txBox="1">
              <a:spLocks noChangeArrowheads="1"/>
            </p:cNvSpPr>
            <p:nvPr/>
          </p:nvSpPr>
          <p:spPr bwMode="gray">
            <a:xfrm>
              <a:off x="3097680" y="3416197"/>
              <a:ext cx="1946135" cy="136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Asian financial crisis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8" name="Text Box 26"/>
            <p:cNvSpPr txBox="1">
              <a:spLocks noChangeArrowheads="1"/>
            </p:cNvSpPr>
            <p:nvPr/>
          </p:nvSpPr>
          <p:spPr bwMode="gray">
            <a:xfrm>
              <a:off x="1216428" y="3357383"/>
              <a:ext cx="1946135" cy="136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The sharp</a:t>
              </a:r>
              <a:r>
                <a:rPr lang="zh-TW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 </a:t>
              </a:r>
              <a:r>
                <a:rPr lang="en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hike in US interest rate</a:t>
              </a:r>
            </a:p>
          </p:txBody>
        </p:sp>
        <p:sp>
          <p:nvSpPr>
            <p:cNvPr id="69" name="Text Box 27"/>
            <p:cNvSpPr txBox="1">
              <a:spLocks noChangeArrowheads="1"/>
            </p:cNvSpPr>
            <p:nvPr/>
          </p:nvSpPr>
          <p:spPr bwMode="gray">
            <a:xfrm>
              <a:off x="4422190" y="3424583"/>
              <a:ext cx="2087308" cy="934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Dot-com bubble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3" name="Text Box 24"/>
            <p:cNvSpPr txBox="1">
              <a:spLocks noChangeArrowheads="1"/>
            </p:cNvSpPr>
            <p:nvPr/>
          </p:nvSpPr>
          <p:spPr bwMode="gray">
            <a:xfrm>
              <a:off x="-482139" y="3343152"/>
              <a:ext cx="1851184" cy="136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171450" indent="-171450" algn="ctr" eaLnBrk="1" hangingPunct="1">
                <a:lnSpc>
                  <a:spcPct val="150000"/>
                </a:lnSpc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Tiananmen Square protests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26" name="Text Box 10">
            <a:extLst>
              <a:ext uri="{FF2B5EF4-FFF2-40B4-BE49-F238E27FC236}">
                <a16:creationId xmlns:a16="http://schemas.microsoft.com/office/drawing/2014/main" id="{BA798B2E-B517-164D-BD9F-5AE594FDEB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61992" y="1637339"/>
            <a:ext cx="1257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2000</a:t>
            </a:r>
            <a:endParaRPr lang="en-US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947B9F5E-8DBF-8A4F-B01A-F44B7AD5AF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39688" y="1653007"/>
            <a:ext cx="1257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2008</a:t>
            </a:r>
            <a:endParaRPr lang="en-US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8" name="AutoShape 11">
            <a:extLst>
              <a:ext uri="{FF2B5EF4-FFF2-40B4-BE49-F238E27FC236}">
                <a16:creationId xmlns:a16="http://schemas.microsoft.com/office/drawing/2014/main" id="{0D7D4AC5-6318-704C-9ED4-08D5EFCB2F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81704" y="1648866"/>
            <a:ext cx="276225" cy="204788"/>
          </a:xfrm>
          <a:prstGeom prst="rightArrow">
            <a:avLst>
              <a:gd name="adj1" fmla="val 50000"/>
              <a:gd name="adj2" fmla="val 604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7279FCE9-B6DD-B242-B466-50ABB01BED9F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988070" y="1521251"/>
            <a:ext cx="1048686" cy="4594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TW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zh-CN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0AC0F793-1554-BC4C-92B3-0B1DE6D26E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88155" y="1657012"/>
            <a:ext cx="276225" cy="204788"/>
          </a:xfrm>
          <a:prstGeom prst="rightArrow">
            <a:avLst>
              <a:gd name="adj1" fmla="val 50000"/>
              <a:gd name="adj2" fmla="val 604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1188"/>
          <p:cNvSpPr>
            <a:spLocks noChangeArrowheads="1"/>
          </p:cNvSpPr>
          <p:nvPr/>
        </p:nvSpPr>
        <p:spPr bwMode="auto">
          <a:xfrm rot="2678193">
            <a:off x="7026699" y="-617228"/>
            <a:ext cx="2955221" cy="24518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AutoShape 6">
            <a:extLst>
              <a:ext uri="{FF2B5EF4-FFF2-40B4-BE49-F238E27FC236}">
                <a16:creationId xmlns:a16="http://schemas.microsoft.com/office/drawing/2014/main" id="{FCD33952-3342-574A-BF8B-473DF9A61BD7}"/>
              </a:ext>
            </a:extLst>
          </p:cNvPr>
          <p:cNvSpPr>
            <a:spLocks noChangeArrowheads="1"/>
          </p:cNvSpPr>
          <p:nvPr/>
        </p:nvSpPr>
        <p:spPr bwMode="invGray">
          <a:xfrm rot="5400000">
            <a:off x="6674018" y="1692543"/>
            <a:ext cx="216590" cy="142875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70B26772-DCC8-9D40-8860-3C169B9ECB8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46583" y="2375686"/>
            <a:ext cx="1566089" cy="1777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United States debt-ceiling crisis</a:t>
            </a:r>
          </a:p>
          <a:p>
            <a:pPr marL="171450" indent="-1714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European debt crisis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A48AFBBA-05C5-3442-BBE1-D8011D530BC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670269" y="2320165"/>
            <a:ext cx="1325164" cy="21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TW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Financial crisis</a:t>
            </a:r>
          </a:p>
          <a:p>
            <a:pPr marL="171450" indent="-1714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Subprime mortgage crisis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39EFDAF-7FB1-B14A-9272-53906A84B3F0}"/>
              </a:ext>
            </a:extLst>
          </p:cNvPr>
          <p:cNvSpPr txBox="1"/>
          <p:nvPr/>
        </p:nvSpPr>
        <p:spPr>
          <a:xfrm>
            <a:off x="4407421" y="4481699"/>
            <a:ext cx="516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Causes of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HK </a:t>
            </a:r>
            <a:r>
              <a:rPr lang="e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Stock Disasters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631C67-0670-6049-B111-3FAB948DD1AA}"/>
              </a:ext>
            </a:extLst>
          </p:cNvPr>
          <p:cNvSpPr/>
          <p:nvPr/>
        </p:nvSpPr>
        <p:spPr>
          <a:xfrm>
            <a:off x="7024185" y="2373146"/>
            <a:ext cx="156609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China stock market crash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E9EF90C-7E61-2B42-9844-86178B1D83F9}"/>
              </a:ext>
            </a:extLst>
          </p:cNvPr>
          <p:cNvSpPr txBox="1"/>
          <p:nvPr/>
        </p:nvSpPr>
        <p:spPr>
          <a:xfrm>
            <a:off x="34109" y="254543"/>
            <a:ext cx="589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Seven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HK </a:t>
            </a:r>
            <a:r>
              <a:rPr lang="e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Lantinghei SC Demibold" charset="-122"/>
                <a:sym typeface="时尚中黑简体" charset="0"/>
              </a:rPr>
              <a:t>Stock Disasters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Lantinghei SC Demibold" charset="-122"/>
              <a:sym typeface="时尚中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764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DA75A77-72A6-4D4A-9A73-467886716129}"/>
              </a:ext>
            </a:extLst>
          </p:cNvPr>
          <p:cNvGrpSpPr/>
          <p:nvPr/>
        </p:nvGrpSpPr>
        <p:grpSpPr>
          <a:xfrm>
            <a:off x="1900211" y="235326"/>
            <a:ext cx="4454791" cy="4711578"/>
            <a:chOff x="1845347" y="61590"/>
            <a:chExt cx="4454791" cy="47115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3B2886-05EF-2D42-A039-679C1682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347" y="61590"/>
              <a:ext cx="4454791" cy="2494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5BFC73-8264-684F-8A9B-DE56B20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121" y="2276541"/>
              <a:ext cx="4429017" cy="2496627"/>
            </a:xfrm>
            <a:prstGeom prst="rect">
              <a:avLst/>
            </a:prstGeom>
          </p:spPr>
        </p:pic>
      </p:grpSp>
      <p:grpSp>
        <p:nvGrpSpPr>
          <p:cNvPr id="18" name="组合 4">
            <a:extLst>
              <a:ext uri="{FF2B5EF4-FFF2-40B4-BE49-F238E27FC236}">
                <a16:creationId xmlns:a16="http://schemas.microsoft.com/office/drawing/2014/main" id="{8534CB7E-5CF0-F946-A81E-7D1C7696AF18}"/>
              </a:ext>
            </a:extLst>
          </p:cNvPr>
          <p:cNvGrpSpPr/>
          <p:nvPr/>
        </p:nvGrpSpPr>
        <p:grpSpPr>
          <a:xfrm>
            <a:off x="6493630" y="949543"/>
            <a:ext cx="2340479" cy="675036"/>
            <a:chOff x="1186070" y="1650430"/>
            <a:chExt cx="2340479" cy="675036"/>
          </a:xfrm>
        </p:grpSpPr>
        <p:sp>
          <p:nvSpPr>
            <p:cNvPr id="19" name="TextBox 76">
              <a:extLst>
                <a:ext uri="{FF2B5EF4-FFF2-40B4-BE49-F238E27FC236}">
                  <a16:creationId xmlns:a16="http://schemas.microsoft.com/office/drawing/2014/main" id="{48D9C4F0-3F65-5E41-A41B-8BD0C63C8E39}"/>
                </a:ext>
              </a:extLst>
            </p:cNvPr>
            <p:cNvSpPr txBox="1"/>
            <p:nvPr/>
          </p:nvSpPr>
          <p:spPr>
            <a:xfrm>
              <a:off x="1186070" y="1650430"/>
              <a:ext cx="234047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 Index</a:t>
              </a: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2D0837E3-C4A2-DB47-814F-BE53DF85CD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3801" y="2080493"/>
              <a:ext cx="2062748" cy="244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8745" tIns="54373" rIns="108745" bIns="54373">
              <a:spAutoFit/>
            </a:bodyPr>
            <a:lstStyle>
              <a:lvl1pPr defTabSz="1087438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1087438" indent="-285750" defTabSz="1087438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2174875" indent="-228600" defTabSz="1087438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3262313" indent="-228600" defTabSz="1087438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4349750" indent="-228600" defTabSz="10874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48069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52641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57213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6178550" indent="-228600" defTabSz="10874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Open Sans Light" charset="0"/>
              </a:endParaRPr>
            </a:p>
          </p:txBody>
        </p:sp>
      </p:grpSp>
      <p:sp>
        <p:nvSpPr>
          <p:cNvPr id="21" name="TextBox 76">
            <a:extLst>
              <a:ext uri="{FF2B5EF4-FFF2-40B4-BE49-F238E27FC236}">
                <a16:creationId xmlns:a16="http://schemas.microsoft.com/office/drawing/2014/main" id="{3F375CAF-4DC0-2045-8582-C1656691DFFF}"/>
              </a:ext>
            </a:extLst>
          </p:cNvPr>
          <p:cNvSpPr txBox="1"/>
          <p:nvPr/>
        </p:nvSpPr>
        <p:spPr>
          <a:xfrm>
            <a:off x="6629059" y="3617324"/>
            <a:ext cx="203031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S&amp;P 500 Index</a:t>
            </a:r>
          </a:p>
        </p:txBody>
      </p:sp>
    </p:spTree>
    <p:extLst>
      <p:ext uri="{BB962C8B-B14F-4D97-AF65-F5344CB8AC3E}">
        <p14:creationId xmlns:p14="http://schemas.microsoft.com/office/powerpoint/2010/main" val="3838697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3" name="图片 23"/>
          <p:cNvPicPr preferRelativeResize="0"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185"/>
            <a:ext cx="4818743" cy="1924315"/>
          </a:xfrm>
          <a:custGeom>
            <a:avLst/>
            <a:gdLst>
              <a:gd name="T0" fmla="*/ 0 w 4329113"/>
              <a:gd name="T1" fmla="*/ 0 h 1728787"/>
              <a:gd name="T2" fmla="*/ 4329113 w 4329113"/>
              <a:gd name="T3" fmla="*/ 1728787 h 1728787"/>
              <a:gd name="T4" fmla="*/ 0 w 4329113"/>
              <a:gd name="T5" fmla="*/ 1728787 h 1728787"/>
              <a:gd name="T6" fmla="*/ 0 w 4329113"/>
              <a:gd name="T7" fmla="*/ 0 h 1728787"/>
              <a:gd name="T8" fmla="*/ 4329113 w 4329113"/>
              <a:gd name="T9" fmla="*/ 1728787 h 1728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47" name="图片 43"/>
          <p:cNvPicPr preferRelativeResize="0"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504" y="-15479"/>
            <a:ext cx="5387496" cy="2149079"/>
          </a:xfrm>
          <a:custGeom>
            <a:avLst/>
            <a:gdLst>
              <a:gd name="T0" fmla="*/ 0 w 4333877"/>
              <a:gd name="T1" fmla="*/ 0 h 1728787"/>
              <a:gd name="T2" fmla="*/ 4333877 w 4333877"/>
              <a:gd name="T3" fmla="*/ 0 h 1728787"/>
              <a:gd name="T4" fmla="*/ 4333877 w 4333877"/>
              <a:gd name="T5" fmla="*/ 1728787 h 1728787"/>
              <a:gd name="T6" fmla="*/ 0 w 4333877"/>
              <a:gd name="T7" fmla="*/ 0 h 1728787"/>
              <a:gd name="T8" fmla="*/ 4333877 w 4333877"/>
              <a:gd name="T9" fmla="*/ 1728787 h 1728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249" name="直角三角形 45"/>
          <p:cNvSpPr>
            <a:spLocks noChangeArrowheads="1"/>
          </p:cNvSpPr>
          <p:nvPr/>
        </p:nvSpPr>
        <p:spPr bwMode="auto">
          <a:xfrm>
            <a:off x="5895975" y="-26193"/>
            <a:ext cx="3246835" cy="1307306"/>
          </a:xfrm>
          <a:custGeom>
            <a:avLst/>
            <a:gdLst>
              <a:gd name="T0" fmla="*/ 4329113 w 4329113"/>
              <a:gd name="T1" fmla="*/ 1243011 h 1743074"/>
              <a:gd name="T2" fmla="*/ 0 w 4329113"/>
              <a:gd name="T3" fmla="*/ 0 h 1743074"/>
              <a:gd name="T4" fmla="*/ 4329113 w 4329113"/>
              <a:gd name="T5" fmla="*/ 1743074 h 1743074"/>
              <a:gd name="T6" fmla="*/ 4329113 w 4329113"/>
              <a:gd name="T7" fmla="*/ 1243011 h 1743074"/>
              <a:gd name="T8" fmla="*/ 0 60000 65536"/>
              <a:gd name="T9" fmla="*/ 0 60000 65536"/>
              <a:gd name="T10" fmla="*/ 0 60000 65536"/>
              <a:gd name="T11" fmla="*/ 0 60000 65536"/>
              <a:gd name="T12" fmla="*/ 0 w 4329113"/>
              <a:gd name="T13" fmla="*/ 0 h 1743074"/>
              <a:gd name="T14" fmla="*/ 4329113 w 4329113"/>
              <a:gd name="T15" fmla="*/ 1743074 h 17430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rgbClr val="D8D8D8">
              <a:alpha val="3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C9B810-069C-B54A-9FB8-73ABD8612F63}"/>
              </a:ext>
            </a:extLst>
          </p:cNvPr>
          <p:cNvSpPr/>
          <p:nvPr/>
        </p:nvSpPr>
        <p:spPr>
          <a:xfrm>
            <a:off x="137595" y="42685"/>
            <a:ext cx="2271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id="{3F503EE4-9873-6A49-AA45-957B3E6D5A6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37625" y="1133614"/>
            <a:ext cx="4282579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HK stock is highly connected with U.S. stock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6DBFE5-7348-624D-8139-B6547C9FC54D}"/>
              </a:ext>
            </a:extLst>
          </p:cNvPr>
          <p:cNvSpPr/>
          <p:nvPr/>
        </p:nvSpPr>
        <p:spPr>
          <a:xfrm>
            <a:off x="4517572" y="3219185"/>
            <a:ext cx="4176229" cy="164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Analyze the factors of macroeconomic environment change to predict next stock disaster</a:t>
            </a:r>
          </a:p>
          <a:p>
            <a:pPr marL="171450" indent="-171450" algn="ctr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F5934-C21C-4E87-BBE2-18105369BC57}"/>
              </a:ext>
            </a:extLst>
          </p:cNvPr>
          <p:cNvSpPr txBox="1"/>
          <p:nvPr/>
        </p:nvSpPr>
        <p:spPr>
          <a:xfrm>
            <a:off x="2103665" y="2357411"/>
            <a:ext cx="4282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Main Cause 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: Macroeconomic environment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783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627086" y="0"/>
            <a:ext cx="0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42093" y="912214"/>
            <a:ext cx="738664" cy="2376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Contents</a:t>
            </a:r>
            <a:r>
              <a:rPr lang="zh-TW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</a:rPr>
              <a:t>0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2627086" y="1665425"/>
            <a:ext cx="5563524" cy="906326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681867" y="1740753"/>
            <a:ext cx="564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Macroeconomic Environment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Changes </a:t>
            </a:r>
            <a:endParaRPr lang="e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91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309</Words>
  <Application>Microsoft Macintosh PowerPoint</Application>
  <PresentationFormat>On-screen Show (16:9)</PresentationFormat>
  <Paragraphs>79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Agency FB</vt:lpstr>
      <vt:lpstr>Arial Unicode MS</vt:lpstr>
      <vt:lpstr>等线</vt:lpstr>
      <vt:lpstr>等线 Light</vt:lpstr>
      <vt:lpstr>inherit</vt:lpstr>
      <vt:lpstr>Lantinghei SC Demibold</vt:lpstr>
      <vt:lpstr>微软雅黑</vt:lpstr>
      <vt:lpstr>Open Sans Light</vt:lpstr>
      <vt:lpstr>新細明體</vt:lpstr>
      <vt:lpstr>宋体</vt:lpstr>
      <vt:lpstr>时尚中黑简体</vt:lpstr>
      <vt:lpstr>Arial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Microsoft Office User</cp:lastModifiedBy>
  <cp:revision>131</cp:revision>
  <dcterms:created xsi:type="dcterms:W3CDTF">2017-03-04T06:55:50Z</dcterms:created>
  <dcterms:modified xsi:type="dcterms:W3CDTF">2018-12-03T15:37:37Z</dcterms:modified>
</cp:coreProperties>
</file>